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20"/>
  </p:notesMasterIdLst>
  <p:handoutMasterIdLst>
    <p:handoutMasterId r:id="rId21"/>
  </p:handoutMasterIdLst>
  <p:sldIdLst>
    <p:sldId id="257" r:id="rId3"/>
    <p:sldId id="263" r:id="rId4"/>
    <p:sldId id="1707" r:id="rId5"/>
    <p:sldId id="1708" r:id="rId6"/>
    <p:sldId id="1709" r:id="rId7"/>
    <p:sldId id="1710" r:id="rId8"/>
    <p:sldId id="1712" r:id="rId9"/>
    <p:sldId id="1702" r:id="rId10"/>
    <p:sldId id="1711" r:id="rId11"/>
    <p:sldId id="1706" r:id="rId12"/>
    <p:sldId id="1703" r:id="rId13"/>
    <p:sldId id="1704" r:id="rId14"/>
    <p:sldId id="265" r:id="rId15"/>
    <p:sldId id="283" r:id="rId16"/>
    <p:sldId id="279" r:id="rId17"/>
    <p:sldId id="261" r:id="rId18"/>
    <p:sldId id="260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257"/>
            <p14:sldId id="263"/>
          </p14:sldIdLst>
        </p14:section>
        <p14:section name="body" id="{3A7429EF-79F1-A44F-B2E7-33EA665B892A}">
          <p14:sldIdLst>
            <p14:sldId id="1707"/>
            <p14:sldId id="1708"/>
            <p14:sldId id="1709"/>
            <p14:sldId id="1710"/>
            <p14:sldId id="1712"/>
            <p14:sldId id="1702"/>
            <p14:sldId id="1711"/>
            <p14:sldId id="1706"/>
            <p14:sldId id="1703"/>
            <p14:sldId id="1704"/>
            <p14:sldId id="265"/>
          </p14:sldIdLst>
        </p14:section>
        <p14:section name="outro" id="{E93196B6-EFE2-3242-B776-C77C0FCFFEF1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365" autoAdjust="0"/>
    <p:restoredTop sz="74681" autoAdjust="0"/>
  </p:normalViewPr>
  <p:slideViewPr>
    <p:cSldViewPr snapToGrid="0">
      <p:cViewPr>
        <p:scale>
          <a:sx n="135" d="100"/>
          <a:sy n="135" d="100"/>
        </p:scale>
        <p:origin x="2024" y="2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12/20/18 1:02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7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12/20/18 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9305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059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26260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9" r:id="rId26"/>
    <p:sldLayoutId id="2147484560" r:id="rId27"/>
    <p:sldLayoutId id="214748456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harepoint/dev/spf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microsoft.com/sharepoint/dev/spfx/use-aadhttpclient" TargetMode="External"/><Relationship Id="rId4" Type="http://schemas.openxmlformats.org/officeDocument/2006/relationships/hyperlink" Target="https://docs.microsoft.com/sharepoint/dev/spfx/web-parts/guidance/connect-to-api-secured-with-aa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harepoint/dev/spfx/use-aadhttpclient" TargetMode="Externa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Leverage the Microsoft Graph &amp; 3rd Party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Azure AD Protected 3rd Party REST APIs</a:t>
            </a:r>
          </a:p>
        </p:txBody>
      </p:sp>
    </p:spTree>
    <p:extLst>
      <p:ext uri="{BB962C8B-B14F-4D97-AF65-F5344CB8AC3E}">
        <p14:creationId xmlns:p14="http://schemas.microsoft.com/office/powerpoint/2010/main" val="699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 HTTP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5432256"/>
          </a:xfrm>
        </p:spPr>
        <p:txBody>
          <a:bodyPr/>
          <a:lstStyle/>
          <a:p>
            <a:r>
              <a:rPr lang="en-US" sz="2000" dirty="0"/>
              <a:t>import {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, </a:t>
            </a:r>
            <a:r>
              <a:rPr lang="en-US" sz="2000" dirty="0" err="1"/>
              <a:t>HttpClientResponse</a:t>
            </a:r>
            <a:r>
              <a:rPr lang="en-US" sz="2000" dirty="0"/>
              <a:t> }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sp</a:t>
            </a:r>
            <a:r>
              <a:rPr lang="en-US" sz="2000" dirty="0"/>
              <a:t>-http';</a:t>
            </a:r>
          </a:p>
          <a:p>
            <a:endParaRPr lang="en-US" sz="2000" dirty="0"/>
          </a:p>
          <a:p>
            <a:r>
              <a:rPr lang="en-US" sz="2000" dirty="0" err="1"/>
              <a:t>this.context.</a:t>
            </a:r>
            <a:r>
              <a:rPr lang="en-US" sz="2000" dirty="0" err="1">
                <a:solidFill>
                  <a:schemeClr val="accent1"/>
                </a:solidFill>
              </a:rPr>
              <a:t>aadHttpClientFactory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getClient</a:t>
            </a:r>
            <a:r>
              <a:rPr lang="en-US" sz="2000" dirty="0">
                <a:solidFill>
                  <a:schemeClr val="accent1"/>
                </a:solidFill>
              </a:rPr>
              <a:t>([name / URI of target resource])</a:t>
            </a:r>
          </a:p>
          <a:p>
            <a:r>
              <a:rPr lang="en-US" sz="2000" dirty="0"/>
              <a:t>  .then((</a:t>
            </a:r>
            <a:r>
              <a:rPr lang="en-US" sz="2000" dirty="0" err="1">
                <a:solidFill>
                  <a:schemeClr val="accent1"/>
                </a:solidFill>
              </a:rPr>
              <a:t>aadClient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 err="1">
                <a:solidFill>
                  <a:schemeClr val="accent1"/>
                </a:solidFill>
              </a:rPr>
              <a:t>AadHttpClient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const</a:t>
            </a:r>
            <a:r>
              <a:rPr lang="en-US" sz="2000" dirty="0"/>
              <a:t> endpoint: string = 'https://secured endpoint'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aadClient.get</a:t>
            </a:r>
            <a:r>
              <a:rPr lang="en-US" sz="2000" dirty="0">
                <a:solidFill>
                  <a:schemeClr val="accent1"/>
                </a:solidFill>
              </a:rPr>
              <a:t>(endpoint, AadHttpClient.configurations.v1)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rawResponse</a:t>
            </a:r>
            <a:r>
              <a:rPr lang="en-US" sz="2000" dirty="0"/>
              <a:t>: </a:t>
            </a:r>
            <a:r>
              <a:rPr lang="en-US" sz="2000" dirty="0" err="1"/>
              <a:t>HttpClientResponse</a:t>
            </a:r>
            <a:r>
              <a:rPr lang="en-US" sz="2000" dirty="0"/>
              <a:t>) =&gt; {</a:t>
            </a:r>
          </a:p>
          <a:p>
            <a:r>
              <a:rPr lang="en-US" sz="2000" dirty="0"/>
              <a:t>        return </a:t>
            </a:r>
            <a:r>
              <a:rPr lang="en-US" sz="2000" dirty="0" err="1"/>
              <a:t>rawResponse.json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})</a:t>
            </a:r>
          </a:p>
          <a:p>
            <a:r>
              <a:rPr lang="en-US" sz="2000" dirty="0"/>
              <a:t>      .then((</a:t>
            </a:r>
            <a:r>
              <a:rPr lang="en-US" sz="2000" dirty="0" err="1"/>
              <a:t>jsonResponse</a:t>
            </a:r>
            <a:r>
              <a:rPr lang="en-US" sz="2000" dirty="0"/>
              <a:t>: any) =&gt; {</a:t>
            </a:r>
          </a:p>
          <a:p>
            <a:r>
              <a:rPr lang="en-US" sz="2000" dirty="0"/>
              <a:t>        // work with result</a:t>
            </a:r>
          </a:p>
          <a:p>
            <a:r>
              <a:rPr lang="en-US" sz="2000" dirty="0"/>
              <a:t>      });</a:t>
            </a:r>
          </a:p>
          <a:p>
            <a:r>
              <a:rPr lang="en-US" sz="2000" dirty="0"/>
              <a:t>  });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10168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dirty="0"/>
              <a:t>Extra note in dialog notifies of additional step required</a:t>
            </a:r>
          </a:p>
          <a:p>
            <a:pPr lvl="1"/>
            <a:r>
              <a:rPr lang="en-US" dirty="0"/>
              <a:t>While application can be installed </a:t>
            </a:r>
            <a:br>
              <a:rPr lang="en-US" dirty="0"/>
            </a:br>
            <a:r>
              <a:rPr lang="en-US" dirty="0"/>
              <a:t>in SharePoint sites, it does not </a:t>
            </a:r>
            <a:br>
              <a:rPr lang="en-US" dirty="0"/>
            </a:br>
            <a:r>
              <a:rPr lang="en-US" dirty="0"/>
              <a:t>have the permissions granted </a:t>
            </a:r>
            <a:br>
              <a:rPr lang="en-US" dirty="0"/>
            </a:br>
            <a:r>
              <a:rPr lang="en-US" dirty="0"/>
              <a:t>that it needs to access Azure AD </a:t>
            </a:r>
            <a:br>
              <a:rPr lang="en-US" dirty="0"/>
            </a:br>
            <a:r>
              <a:rPr lang="en-US" dirty="0"/>
              <a:t>protected resources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055624-2E08-0241-8C6F-661E07F8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7" y="2711885"/>
            <a:ext cx="5930720" cy="3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63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D92BE4-B878-E345-A267-B9E3857DC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2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Calling the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77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48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AD Protected Resources &amp;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: How it Works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Permission Requests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SPFx’s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AadHttpClient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092423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546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Connect to API Secured with Azure Active Directory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https://docs.microsoft.com/sharepoint/dev/spfx/web-parts/guidance/connect-to-api-secured-with-aad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Connect to Azure AD-secured APIs in SharePoint Framework Solutions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https://docs.microsoft.com/sharepoint/dev/spfx/use-aadhttpclient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9977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24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8479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Calling Azure AD Protected 3rd Party REST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Azure AD Protected Resources &amp; </a:t>
            </a:r>
            <a:r>
              <a:rPr lang="en-US" sz="2000" dirty="0" err="1"/>
              <a:t>SPFx</a:t>
            </a:r>
            <a:r>
              <a:rPr lang="en-US" sz="2000" dirty="0"/>
              <a:t>: How it 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Permission Requests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AadHttpClient</a:t>
            </a: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9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Resources in Azure can be easily secured with </a:t>
            </a:r>
            <a:br>
              <a:rPr lang="en-US" dirty="0"/>
            </a:br>
            <a:r>
              <a:rPr lang="en-US" dirty="0"/>
              <a:t>Azure AD</a:t>
            </a:r>
          </a:p>
          <a:p>
            <a:r>
              <a:rPr lang="en-US" dirty="0"/>
              <a:t>Requires a request to include a valid OAuth access token in the HTTP header on request</a:t>
            </a:r>
          </a:p>
          <a:p>
            <a:r>
              <a:rPr lang="en-US" dirty="0"/>
              <a:t>Similar to how existing services are secured</a:t>
            </a:r>
          </a:p>
          <a:p>
            <a:pPr lvl="1"/>
            <a:r>
              <a:rPr lang="en-US" dirty="0"/>
              <a:t>SharePoint REST API</a:t>
            </a:r>
          </a:p>
          <a:p>
            <a:pPr lvl="1"/>
            <a:r>
              <a:rPr lang="en-US" dirty="0"/>
              <a:t>Microsoft Graph API</a:t>
            </a:r>
          </a:p>
          <a:p>
            <a:pPr lvl="1"/>
            <a:r>
              <a:rPr lang="en-US" dirty="0"/>
              <a:t>Azure Management REST API</a:t>
            </a:r>
          </a:p>
          <a:p>
            <a:pPr lvl="1"/>
            <a:r>
              <a:rPr lang="en-US" i="1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Securing REST APIs with Azure AD</a:t>
            </a:r>
          </a:p>
        </p:txBody>
      </p:sp>
    </p:spTree>
    <p:extLst>
      <p:ext uri="{BB962C8B-B14F-4D97-AF65-F5344CB8AC3E}">
        <p14:creationId xmlns:p14="http://schemas.microsoft.com/office/powerpoint/2010/main" val="528061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C101F6-51E2-594F-93E4-D8FB39205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463F5-31E8-6F4C-A6CC-F2B19B4B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19C4-C494-3749-AF77-E1F1F434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7" y="1298080"/>
            <a:ext cx="11678828" cy="48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57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3D369-0579-6E46-90D5-8422AC814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D1D49-9517-214A-8890-30DD67A9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Azure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3E5C1-50E9-F94A-8BAD-C47991D4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6" y="1226050"/>
            <a:ext cx="4855529" cy="534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E5100-BF2E-7C42-BF00-4C7DBFD6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97" y="1226050"/>
            <a:ext cx="4863887" cy="53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2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309C0-ABA8-6141-8AF3-F1EA8C83B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083921"/>
          </a:xfrm>
        </p:spPr>
        <p:txBody>
          <a:bodyPr/>
          <a:lstStyle/>
          <a:p>
            <a:r>
              <a:rPr lang="en-US" dirty="0"/>
              <a:t>Permission requests to resources are granted to special SharePoint app by tenant admin</a:t>
            </a:r>
          </a:p>
          <a:p>
            <a:pPr lvl="1"/>
            <a:r>
              <a:rPr lang="en-US" b="1" dirty="0"/>
              <a:t>SharePoint Online Client Extensibility Web Application Principal</a:t>
            </a:r>
          </a:p>
          <a:p>
            <a:pPr lvl="1"/>
            <a:r>
              <a:rPr lang="en-US" dirty="0"/>
              <a:t>Present in each SharePoint Online tenant</a:t>
            </a:r>
          </a:p>
          <a:p>
            <a:r>
              <a:rPr lang="en-US" dirty="0"/>
              <a:t>Permissions are unique to the tenant, not the </a:t>
            </a:r>
            <a:r>
              <a:rPr lang="en-US" dirty="0" err="1"/>
              <a:t>SPFx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Once a permission is granted, all solutions can leverage the grant</a:t>
            </a:r>
          </a:p>
          <a:p>
            <a:pPr lvl="1"/>
            <a:r>
              <a:rPr lang="en-US" dirty="0"/>
              <a:t>Permission grant is valid until revoked</a:t>
            </a:r>
          </a:p>
          <a:p>
            <a:pPr lvl="1"/>
            <a:r>
              <a:rPr lang="en-US" dirty="0"/>
              <a:t>Permission grant not directly linked to the solution that requested it</a:t>
            </a:r>
          </a:p>
          <a:p>
            <a:pPr lvl="1"/>
            <a:r>
              <a:rPr lang="en-US" dirty="0"/>
              <a:t>Solution installation not linked to permission grant approval / rejection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604C-273C-DE43-A6FA-EFCAAA5A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Azure AD Secured Resources from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6878A-F13B-0A43-AA8B-3BB29B462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3619452"/>
          </a:xfrm>
        </p:spPr>
        <p:txBody>
          <a:bodyPr/>
          <a:lstStyle/>
          <a:p>
            <a:r>
              <a:rPr lang="en-US" dirty="0"/>
              <a:t>Special SharePoint Online Azure AD app can be granted permissions to resources in multiple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Defined within solution manifest – admin notified upon deployment to approve/reject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365 CLI</a:t>
            </a:r>
          </a:p>
          <a:p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https://docs.microsoft.com/sharepoint/dev/spfx/use-aadhttpclient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27B9-6B39-6443-AF49-F5C6B2BF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Granting Permissions to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986270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// package-</a:t>
            </a:r>
            <a:r>
              <a:rPr lang="en-US" sz="1600" dirty="0" err="1"/>
              <a:t>solution.json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"$schema": "https://</a:t>
            </a:r>
            <a:r>
              <a:rPr lang="en-US" sz="1600" dirty="0" err="1"/>
              <a:t>developer.microsoft.com</a:t>
            </a:r>
            <a:r>
              <a:rPr lang="en-US" sz="1600" dirty="0"/>
              <a:t>/</a:t>
            </a:r>
            <a:r>
              <a:rPr lang="en-US" sz="1600" dirty="0" err="1"/>
              <a:t>json</a:t>
            </a:r>
            <a:r>
              <a:rPr lang="en-US" sz="1600" dirty="0"/>
              <a:t>-schemas/</a:t>
            </a:r>
            <a:r>
              <a:rPr lang="en-US" sz="1600" dirty="0" err="1"/>
              <a:t>spfx</a:t>
            </a:r>
            <a:r>
              <a:rPr lang="en-US" sz="1600" dirty="0"/>
              <a:t>-build/package-</a:t>
            </a:r>
            <a:r>
              <a:rPr lang="en-US" sz="1600" dirty="0" err="1"/>
              <a:t>solution.schema.json</a:t>
            </a:r>
            <a:r>
              <a:rPr lang="en-US" sz="1600" dirty="0"/>
              <a:t>",</a:t>
            </a:r>
          </a:p>
          <a:p>
            <a:r>
              <a:rPr lang="en-US" sz="1600" dirty="0"/>
              <a:t>  "solution": {</a:t>
            </a:r>
          </a:p>
          <a:p>
            <a:r>
              <a:rPr lang="en-US" sz="1600" dirty="0"/>
              <a:t>    "name": "</a:t>
            </a:r>
            <a:r>
              <a:rPr lang="en-US" sz="1600" dirty="0" err="1"/>
              <a:t>sp</a:t>
            </a:r>
            <a:r>
              <a:rPr lang="en-US" sz="1600" dirty="0"/>
              <a:t>-</a:t>
            </a:r>
            <a:r>
              <a:rPr lang="en-US" sz="1600" dirty="0" err="1"/>
              <a:t>fx</a:t>
            </a:r>
            <a:r>
              <a:rPr lang="en-US" sz="1600" dirty="0"/>
              <a:t>-</a:t>
            </a:r>
            <a:r>
              <a:rPr lang="en-US" sz="1600" dirty="0" err="1"/>
              <a:t>aad</a:t>
            </a:r>
            <a:r>
              <a:rPr lang="en-US" sz="1600" dirty="0"/>
              <a:t>-http-client-side-solution",</a:t>
            </a:r>
          </a:p>
          <a:p>
            <a:r>
              <a:rPr lang="en-US" sz="1600" dirty="0"/>
              <a:t>    "id": "dfb230b7-4f61-431f-9b65-a34e83922663",</a:t>
            </a:r>
          </a:p>
          <a:p>
            <a:r>
              <a:rPr lang="en-US" sz="1600" dirty="0"/>
              <a:t>    "version": "1.0.0.0",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includeClientSideAssets</a:t>
            </a:r>
            <a:r>
              <a:rPr lang="en-US" sz="1600" dirty="0"/>
              <a:t>": true,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"</a:t>
            </a:r>
            <a:r>
              <a:rPr lang="en-US" sz="1600" dirty="0" err="1">
                <a:solidFill>
                  <a:schemeClr val="accent1"/>
                </a:solidFill>
              </a:rPr>
              <a:t>webApiPermissionRequests</a:t>
            </a:r>
            <a:r>
              <a:rPr lang="en-US" sz="1600" dirty="0">
                <a:solidFill>
                  <a:schemeClr val="accent1"/>
                </a:solidFill>
              </a:rPr>
              <a:t>": [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{ "resource": "Microsoft Graph", "scope": "</a:t>
            </a:r>
            <a:r>
              <a:rPr lang="en-US" sz="1600" dirty="0" err="1">
                <a:solidFill>
                  <a:schemeClr val="accent1"/>
                </a:solidFill>
              </a:rPr>
              <a:t>User.ReadBasic.All</a:t>
            </a:r>
            <a:r>
              <a:rPr lang="en-US" sz="1600" dirty="0">
                <a:solidFill>
                  <a:schemeClr val="accent1"/>
                </a:solidFill>
              </a:rPr>
              <a:t>” }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]</a:t>
            </a:r>
          </a:p>
          <a:p>
            <a:r>
              <a:rPr lang="en-US" sz="1600" dirty="0"/>
              <a:t>  },</a:t>
            </a:r>
          </a:p>
          <a:p>
            <a:r>
              <a:rPr lang="en-US" sz="1600" dirty="0"/>
              <a:t>  "paths": {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zippedPackage</a:t>
            </a:r>
            <a:r>
              <a:rPr lang="en-US" sz="1600" dirty="0"/>
              <a:t>": "solution/</a:t>
            </a:r>
            <a:r>
              <a:rPr lang="en-US" sz="1600" dirty="0" err="1"/>
              <a:t>sp-fx-aad-http.sppkg</a:t>
            </a:r>
            <a:r>
              <a:rPr lang="en-US" sz="1600" dirty="0"/>
              <a:t>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5371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A81D4-1D29-D840-ACAF-8246EA0CB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1FCB-A08B-DC49-A19A-48F99EFC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Works: Calling Azure AD Secured REST APIs from </a:t>
            </a:r>
            <a:r>
              <a:rPr lang="en-US" dirty="0" err="1"/>
              <a:t>SPFx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5221-1191-7A41-BC75-9838D80B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99729"/>
            <a:ext cx="1016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0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841</Words>
  <Application>Microsoft Macintosh PowerPoint</Application>
  <PresentationFormat>Custom</PresentationFormat>
  <Paragraphs>118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Leverage the Microsoft Graph &amp; 3rd Party APIs</vt:lpstr>
      <vt:lpstr>Calling Azure AD Protected 3rd Party REST APIs</vt:lpstr>
      <vt:lpstr>Securing REST APIs with Azure AD</vt:lpstr>
      <vt:lpstr>Securing Azure Functions</vt:lpstr>
      <vt:lpstr>Securing Azure Functions</vt:lpstr>
      <vt:lpstr>Calling Azure AD Secured Resources from SPFx</vt:lpstr>
      <vt:lpstr>Granting Permissions to SharePoint Online</vt:lpstr>
      <vt:lpstr>SPFx Solutions Declare Permission Requests</vt:lpstr>
      <vt:lpstr>How It Works: Calling Azure AD Secured REST APIs from SPFx</vt:lpstr>
      <vt:lpstr>Using the Azure AD HTTP Client</vt:lpstr>
      <vt:lpstr>Add SharePoint Package to SharePoint App Catalog</vt:lpstr>
      <vt:lpstr>Approve / Reject with SharePoint Online API Management Page</vt:lpstr>
      <vt:lpstr>Demo Calling the Microsoft Graph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2018-12-20T18:09:41Z</dcterms:modified>
</cp:coreProperties>
</file>